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4" r:id="rId5"/>
    <p:sldId id="265" r:id="rId6"/>
    <p:sldId id="266" r:id="rId7"/>
    <p:sldId id="267" r:id="rId8"/>
    <p:sldId id="268" r:id="rId9"/>
    <p:sldId id="259" r:id="rId10"/>
    <p:sldId id="258" r:id="rId11"/>
    <p:sldId id="260" r:id="rId12"/>
    <p:sldId id="261" r:id="rId13"/>
    <p:sldId id="272" r:id="rId14"/>
    <p:sldId id="273" r:id="rId15"/>
    <p:sldId id="274" r:id="rId16"/>
    <p:sldId id="271" r:id="rId17"/>
    <p:sldId id="262" r:id="rId18"/>
    <p:sldId id="270" r:id="rId19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99FF66"/>
    <a:srgbClr val="FFFFFF"/>
    <a:srgbClr val="009900"/>
    <a:srgbClr val="CC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1" autoAdjust="0"/>
    <p:restoredTop sz="94660"/>
  </p:normalViewPr>
  <p:slideViewPr>
    <p:cSldViewPr snapToGrid="0">
      <p:cViewPr>
        <p:scale>
          <a:sx n="125" d="100"/>
          <a:sy n="125" d="100"/>
        </p:scale>
        <p:origin x="1194" y="-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9E3D0-984E-42DD-AB7B-459ED08354C7}" type="datetimeFigureOut">
              <a:rPr lang="zh-TW" altLang="en-US" smtClean="0"/>
              <a:t>2024/12/11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9AD68-BC38-42F5-90E8-7616BF133C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0338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9E3D0-984E-42DD-AB7B-459ED08354C7}" type="datetimeFigureOut">
              <a:rPr lang="zh-TW" altLang="en-US" smtClean="0"/>
              <a:t>2024/12/11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9AD68-BC38-42F5-90E8-7616BF133C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7516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9E3D0-984E-42DD-AB7B-459ED08354C7}" type="datetimeFigureOut">
              <a:rPr lang="zh-TW" altLang="en-US" smtClean="0"/>
              <a:t>2024/12/11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9AD68-BC38-42F5-90E8-7616BF133C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3099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9E3D0-984E-42DD-AB7B-459ED08354C7}" type="datetimeFigureOut">
              <a:rPr lang="zh-TW" altLang="en-US" smtClean="0"/>
              <a:t>2024/12/11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9AD68-BC38-42F5-90E8-7616BF133C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3065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9E3D0-984E-42DD-AB7B-459ED08354C7}" type="datetimeFigureOut">
              <a:rPr lang="zh-TW" altLang="en-US" smtClean="0"/>
              <a:t>2024/12/11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9AD68-BC38-42F5-90E8-7616BF133C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2699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9E3D0-984E-42DD-AB7B-459ED08354C7}" type="datetimeFigureOut">
              <a:rPr lang="zh-TW" altLang="en-US" smtClean="0"/>
              <a:t>2024/12/11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9AD68-BC38-42F5-90E8-7616BF133C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0983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9E3D0-984E-42DD-AB7B-459ED08354C7}" type="datetimeFigureOut">
              <a:rPr lang="zh-TW" altLang="en-US" smtClean="0"/>
              <a:t>2024/12/11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9AD68-BC38-42F5-90E8-7616BF133C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0370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9E3D0-984E-42DD-AB7B-459ED08354C7}" type="datetimeFigureOut">
              <a:rPr lang="zh-TW" altLang="en-US" smtClean="0"/>
              <a:t>2024/12/11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9AD68-BC38-42F5-90E8-7616BF133C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1389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9E3D0-984E-42DD-AB7B-459ED08354C7}" type="datetimeFigureOut">
              <a:rPr lang="zh-TW" altLang="en-US" smtClean="0"/>
              <a:t>2024/12/11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9AD68-BC38-42F5-90E8-7616BF133C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1570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9E3D0-984E-42DD-AB7B-459ED08354C7}" type="datetimeFigureOut">
              <a:rPr lang="zh-TW" altLang="en-US" smtClean="0"/>
              <a:t>2024/12/11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9AD68-BC38-42F5-90E8-7616BF133C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9009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9E3D0-984E-42DD-AB7B-459ED08354C7}" type="datetimeFigureOut">
              <a:rPr lang="zh-TW" altLang="en-US" smtClean="0"/>
              <a:t>2024/12/11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9AD68-BC38-42F5-90E8-7616BF133C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1693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9E3D0-984E-42DD-AB7B-459ED08354C7}" type="datetimeFigureOut">
              <a:rPr lang="zh-TW" altLang="en-US" smtClean="0"/>
              <a:t>2024/12/11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9AD68-BC38-42F5-90E8-7616BF133C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1950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 l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>
            <a:extLst>
              <a:ext uri="{FF2B5EF4-FFF2-40B4-BE49-F238E27FC236}">
                <a16:creationId xmlns:a16="http://schemas.microsoft.com/office/drawing/2014/main" id="{4D018FBC-8FFE-415A-9401-956F91F40B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52709">
            <a:off x="421437" y="605042"/>
            <a:ext cx="1273310" cy="1157798"/>
          </a:xfrm>
          <a:prstGeom prst="rect">
            <a:avLst/>
          </a:prstGeom>
        </p:spPr>
      </p:pic>
      <p:grpSp>
        <p:nvGrpSpPr>
          <p:cNvPr id="9" name="群組 8">
            <a:extLst>
              <a:ext uri="{FF2B5EF4-FFF2-40B4-BE49-F238E27FC236}">
                <a16:creationId xmlns:a16="http://schemas.microsoft.com/office/drawing/2014/main" id="{290E0FBB-30C2-FF0B-1765-986D551F5621}"/>
              </a:ext>
            </a:extLst>
          </p:cNvPr>
          <p:cNvGrpSpPr/>
          <p:nvPr/>
        </p:nvGrpSpPr>
        <p:grpSpPr>
          <a:xfrm>
            <a:off x="-314865" y="1931435"/>
            <a:ext cx="9773729" cy="3748147"/>
            <a:chOff x="-314865" y="1931435"/>
            <a:chExt cx="9773729" cy="3748147"/>
          </a:xfrm>
          <a:solidFill>
            <a:schemeClr val="accent6">
              <a:lumMod val="60000"/>
              <a:lumOff val="40000"/>
              <a:alpha val="75000"/>
            </a:schemeClr>
          </a:solidFill>
        </p:grpSpPr>
        <p:sp>
          <p:nvSpPr>
            <p:cNvPr id="3" name="矩形: 圓角 2">
              <a:extLst>
                <a:ext uri="{FF2B5EF4-FFF2-40B4-BE49-F238E27FC236}">
                  <a16:creationId xmlns:a16="http://schemas.microsoft.com/office/drawing/2014/main" id="{6B846819-6E56-6AAB-7E4B-B95151224A2B}"/>
                </a:ext>
              </a:extLst>
            </p:cNvPr>
            <p:cNvSpPr/>
            <p:nvPr/>
          </p:nvSpPr>
          <p:spPr>
            <a:xfrm>
              <a:off x="-314865" y="1931435"/>
              <a:ext cx="9773729" cy="3748147"/>
            </a:xfrm>
            <a:prstGeom prst="roundRect">
              <a:avLst>
                <a:gd name="adj" fmla="val 9490"/>
              </a:avLst>
            </a:prstGeom>
            <a:grp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儷粗圓" panose="020F0709000000000000" pitchFamily="49" charset="-120"/>
                <a:ea typeface="華康儷粗圓" panose="020F0709000000000000" pitchFamily="49" charset="-120"/>
              </a:endParaRPr>
            </a:p>
          </p:txBody>
        </p:sp>
        <p:sp>
          <p:nvSpPr>
            <p:cNvPr id="2" name="矩形 1">
              <a:extLst>
                <a:ext uri="{FF2B5EF4-FFF2-40B4-BE49-F238E27FC236}">
                  <a16:creationId xmlns:a16="http://schemas.microsoft.com/office/drawing/2014/main" id="{04C95659-5750-4E41-AD6F-24FC15DDA585}"/>
                </a:ext>
              </a:extLst>
            </p:cNvPr>
            <p:cNvSpPr/>
            <p:nvPr/>
          </p:nvSpPr>
          <p:spPr>
            <a:xfrm>
              <a:off x="654909" y="1994532"/>
              <a:ext cx="7834183" cy="33547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en-US" altLang="zh-TW" sz="74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113</a:t>
              </a:r>
              <a:r>
                <a:rPr lang="zh-TW" altLang="en-US" sz="7400" b="1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學年</a:t>
              </a:r>
              <a:endParaRPr lang="en-US" altLang="zh-TW" sz="7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r"/>
              <a:r>
                <a:rPr lang="zh-TW" altLang="en-US" sz="7400" b="1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國際學伴相見歡</a:t>
              </a:r>
              <a:endParaRPr lang="en-US" altLang="zh-TW" sz="7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r>
                <a:rPr lang="en-US" altLang="zh-TW" sz="3200" b="1" i="1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International Companions </a:t>
              </a:r>
            </a:p>
            <a:p>
              <a:pPr algn="r"/>
              <a:r>
                <a:rPr lang="en-US" altLang="zh-TW" sz="3200" b="1" i="1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for Learning Meet and Greet</a:t>
              </a:r>
              <a:endParaRPr lang="zh-TW" altLang="en-US" sz="3200" b="1" i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818961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 l="-12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6B1A793-4CD5-19F5-11BC-D6035E37E2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圓角 2">
            <a:extLst>
              <a:ext uri="{FF2B5EF4-FFF2-40B4-BE49-F238E27FC236}">
                <a16:creationId xmlns:a16="http://schemas.microsoft.com/office/drawing/2014/main" id="{AE072FF7-1120-DF36-4D82-0BEB8D72B0F2}"/>
              </a:ext>
            </a:extLst>
          </p:cNvPr>
          <p:cNvSpPr/>
          <p:nvPr/>
        </p:nvSpPr>
        <p:spPr>
          <a:xfrm>
            <a:off x="-314865" y="2611620"/>
            <a:ext cx="9773729" cy="2059233"/>
          </a:xfrm>
          <a:prstGeom prst="roundRect">
            <a:avLst>
              <a:gd name="adj" fmla="val 9490"/>
            </a:avLst>
          </a:prstGeom>
          <a:solidFill>
            <a:srgbClr val="0070C0">
              <a:alpha val="60000"/>
            </a:srgb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1337A07F-3406-DCAF-FB6E-5ABC5C3CC1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52709">
            <a:off x="421437" y="605042"/>
            <a:ext cx="1273310" cy="1157798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27E4942D-9B0D-E820-EB1B-514151BF013A}"/>
              </a:ext>
            </a:extLst>
          </p:cNvPr>
          <p:cNvSpPr/>
          <p:nvPr/>
        </p:nvSpPr>
        <p:spPr>
          <a:xfrm>
            <a:off x="1706085" y="2736502"/>
            <a:ext cx="5731826" cy="172354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7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學生感謝卡</a:t>
            </a:r>
          </a:p>
          <a:p>
            <a:pPr algn="ctr"/>
            <a:r>
              <a:rPr lang="en-US" altLang="zh-TW" sz="3200" b="1" i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Students’ Thank You Card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02A13F17-145E-1128-31BA-14A910F36F74}"/>
              </a:ext>
            </a:extLst>
          </p:cNvPr>
          <p:cNvSpPr/>
          <p:nvPr/>
        </p:nvSpPr>
        <p:spPr>
          <a:xfrm>
            <a:off x="864124" y="5539091"/>
            <a:ext cx="7415748" cy="5078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27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113</a:t>
            </a:r>
            <a:r>
              <a:rPr lang="zh-TW" altLang="en-US" sz="27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學年國際學伴相見歡</a:t>
            </a:r>
            <a:r>
              <a:rPr lang="en-US" altLang="zh-TW" sz="27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700" b="1" i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ICL Meet and Greet</a:t>
            </a:r>
            <a:endParaRPr lang="zh-TW" altLang="en-US" sz="2700" b="1" i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7148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 l="-12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36B4049-831C-7EB7-C618-4989950F8E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圓角 2">
            <a:extLst>
              <a:ext uri="{FF2B5EF4-FFF2-40B4-BE49-F238E27FC236}">
                <a16:creationId xmlns:a16="http://schemas.microsoft.com/office/drawing/2014/main" id="{4CFA9E43-7AAF-6D0E-9DEC-AB34B670ABCF}"/>
              </a:ext>
            </a:extLst>
          </p:cNvPr>
          <p:cNvSpPr/>
          <p:nvPr/>
        </p:nvSpPr>
        <p:spPr>
          <a:xfrm>
            <a:off x="-314865" y="2611620"/>
            <a:ext cx="9773729" cy="2059233"/>
          </a:xfrm>
          <a:prstGeom prst="roundRect">
            <a:avLst>
              <a:gd name="adj" fmla="val 9490"/>
            </a:avLst>
          </a:prstGeom>
          <a:solidFill>
            <a:srgbClr val="0070C0">
              <a:alpha val="60000"/>
            </a:srgb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C32924B5-9F7A-C580-4392-0714385A39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52709">
            <a:off x="421437" y="605042"/>
            <a:ext cx="1273310" cy="1157798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5EDF52AB-4260-CBAA-A462-7A43541D6089}"/>
              </a:ext>
            </a:extLst>
          </p:cNvPr>
          <p:cNvSpPr/>
          <p:nvPr/>
        </p:nvSpPr>
        <p:spPr>
          <a:xfrm>
            <a:off x="1671813" y="2736502"/>
            <a:ext cx="5800370" cy="172354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7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頒發感謝狀</a:t>
            </a:r>
          </a:p>
          <a:p>
            <a:pPr algn="ctr"/>
            <a:r>
              <a:rPr lang="en-US" altLang="zh-TW" sz="3200" b="1" i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Certificate of Appreciation :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66431FDA-012D-6753-D535-0BDBA8808551}"/>
              </a:ext>
            </a:extLst>
          </p:cNvPr>
          <p:cNvSpPr/>
          <p:nvPr/>
        </p:nvSpPr>
        <p:spPr>
          <a:xfrm>
            <a:off x="94525" y="5539091"/>
            <a:ext cx="8954952" cy="5078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27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劉德僾</a:t>
            </a:r>
            <a:r>
              <a:rPr lang="en-US" altLang="zh-TW" sz="27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27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王鈺筌</a:t>
            </a:r>
            <a:r>
              <a:rPr lang="en-US" altLang="zh-TW" sz="27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27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劉翃瑋</a:t>
            </a:r>
            <a:r>
              <a:rPr lang="en-US" altLang="zh-TW" sz="27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. Valentina. Ferdinand. Berenice</a:t>
            </a:r>
            <a:endParaRPr lang="zh-TW" altLang="en-US" sz="27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78152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 l="-12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AF72D02-EF0B-0B0A-1AF2-A5A4943FC6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圓角 2">
            <a:extLst>
              <a:ext uri="{FF2B5EF4-FFF2-40B4-BE49-F238E27FC236}">
                <a16:creationId xmlns:a16="http://schemas.microsoft.com/office/drawing/2014/main" id="{34019808-51FE-6564-8BD3-1E3680A1A3E7}"/>
              </a:ext>
            </a:extLst>
          </p:cNvPr>
          <p:cNvSpPr/>
          <p:nvPr/>
        </p:nvSpPr>
        <p:spPr>
          <a:xfrm>
            <a:off x="-314865" y="2611620"/>
            <a:ext cx="9773729" cy="2059233"/>
          </a:xfrm>
          <a:prstGeom prst="roundRect">
            <a:avLst>
              <a:gd name="adj" fmla="val 9490"/>
            </a:avLst>
          </a:prstGeom>
          <a:solidFill>
            <a:srgbClr val="0070C0">
              <a:alpha val="60000"/>
            </a:srgb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8F666EC1-980F-B372-A622-6BE958D6E6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52709">
            <a:off x="421437" y="605042"/>
            <a:ext cx="1273310" cy="1157798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C30F38F6-69E1-E31B-6A7E-FCCBED8D26B5}"/>
              </a:ext>
            </a:extLst>
          </p:cNvPr>
          <p:cNvSpPr/>
          <p:nvPr/>
        </p:nvSpPr>
        <p:spPr>
          <a:xfrm>
            <a:off x="2262423" y="2736502"/>
            <a:ext cx="4619149" cy="172354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7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團康遊</a:t>
            </a:r>
            <a:r>
              <a:rPr lang="zh-TW" altLang="en-US" sz="7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戲</a:t>
            </a:r>
            <a:endParaRPr lang="en-US" altLang="zh-TW" sz="7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3200" b="1" i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Group Activity Games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347AE890-905B-DE4F-7FDC-5AA14CBCC30A}"/>
              </a:ext>
            </a:extLst>
          </p:cNvPr>
          <p:cNvSpPr/>
          <p:nvPr/>
        </p:nvSpPr>
        <p:spPr>
          <a:xfrm>
            <a:off x="864124" y="5539091"/>
            <a:ext cx="7415748" cy="5078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27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113</a:t>
            </a:r>
            <a:r>
              <a:rPr lang="zh-TW" altLang="en-US" sz="27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學年國際學伴相見歡</a:t>
            </a:r>
            <a:r>
              <a:rPr lang="en-US" altLang="zh-TW" sz="27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700" b="1" i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ICL Meet and Greet</a:t>
            </a:r>
            <a:endParaRPr lang="zh-TW" altLang="en-US" sz="2700" b="1" i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54331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 l="-12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DEFAD41-54E0-BDA4-AF4B-9D909DD071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圓角 2">
            <a:extLst>
              <a:ext uri="{FF2B5EF4-FFF2-40B4-BE49-F238E27FC236}">
                <a16:creationId xmlns:a16="http://schemas.microsoft.com/office/drawing/2014/main" id="{12CACD44-619F-8BFA-4A0F-A1C0691651C7}"/>
              </a:ext>
            </a:extLst>
          </p:cNvPr>
          <p:cNvSpPr/>
          <p:nvPr/>
        </p:nvSpPr>
        <p:spPr>
          <a:xfrm>
            <a:off x="-314865" y="2611620"/>
            <a:ext cx="9773729" cy="2059233"/>
          </a:xfrm>
          <a:prstGeom prst="roundRect">
            <a:avLst>
              <a:gd name="adj" fmla="val 9490"/>
            </a:avLst>
          </a:prstGeom>
          <a:solidFill>
            <a:srgbClr val="0070C0">
              <a:alpha val="60000"/>
            </a:srgb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2FC6D085-E3F0-B543-1858-62A4428F36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52709">
            <a:off x="421437" y="605042"/>
            <a:ext cx="1273310" cy="1157798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3CD6775F-27A7-2342-A1B1-E3D0A0E83FFF}"/>
              </a:ext>
            </a:extLst>
          </p:cNvPr>
          <p:cNvSpPr/>
          <p:nvPr/>
        </p:nvSpPr>
        <p:spPr>
          <a:xfrm>
            <a:off x="2628196" y="2736502"/>
            <a:ext cx="3887603" cy="172354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7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顏色蹲</a:t>
            </a:r>
            <a:endParaRPr lang="en-US" altLang="zh-TW" sz="7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3200" b="1" i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Color Squat Game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528B86EA-8952-D857-F9F5-A75E8432923A}"/>
              </a:ext>
            </a:extLst>
          </p:cNvPr>
          <p:cNvSpPr/>
          <p:nvPr/>
        </p:nvSpPr>
        <p:spPr>
          <a:xfrm>
            <a:off x="1368268" y="5539091"/>
            <a:ext cx="6407459" cy="5078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27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相見歡團康遊戲</a:t>
            </a:r>
            <a:r>
              <a:rPr lang="en-US" altLang="zh-TW" sz="2700" b="1" i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Group Activity Games</a:t>
            </a:r>
          </a:p>
        </p:txBody>
      </p:sp>
    </p:spTree>
    <p:extLst>
      <p:ext uri="{BB962C8B-B14F-4D97-AF65-F5344CB8AC3E}">
        <p14:creationId xmlns:p14="http://schemas.microsoft.com/office/powerpoint/2010/main" val="4503232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 l="-12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6FA0600-DC5A-6ABB-F3AB-844247878B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群組 4">
            <a:extLst>
              <a:ext uri="{FF2B5EF4-FFF2-40B4-BE49-F238E27FC236}">
                <a16:creationId xmlns:a16="http://schemas.microsoft.com/office/drawing/2014/main" id="{F61D7BC6-C699-0A47-D661-3BF938E41557}"/>
              </a:ext>
            </a:extLst>
          </p:cNvPr>
          <p:cNvGrpSpPr/>
          <p:nvPr/>
        </p:nvGrpSpPr>
        <p:grpSpPr>
          <a:xfrm>
            <a:off x="-314865" y="1075039"/>
            <a:ext cx="9773729" cy="4312508"/>
            <a:chOff x="-314865" y="1931435"/>
            <a:chExt cx="9773729" cy="3748147"/>
          </a:xfrm>
          <a:solidFill>
            <a:srgbClr val="7030A0">
              <a:alpha val="50000"/>
            </a:srgbClr>
          </a:solidFill>
        </p:grpSpPr>
        <p:sp>
          <p:nvSpPr>
            <p:cNvPr id="6" name="矩形: 圓角 5">
              <a:extLst>
                <a:ext uri="{FF2B5EF4-FFF2-40B4-BE49-F238E27FC236}">
                  <a16:creationId xmlns:a16="http://schemas.microsoft.com/office/drawing/2014/main" id="{044D9E7A-9619-F545-F65D-A219EBB8C0BE}"/>
                </a:ext>
              </a:extLst>
            </p:cNvPr>
            <p:cNvSpPr/>
            <p:nvPr/>
          </p:nvSpPr>
          <p:spPr>
            <a:xfrm>
              <a:off x="-314865" y="1931435"/>
              <a:ext cx="9773729" cy="3748147"/>
            </a:xfrm>
            <a:prstGeom prst="roundRect">
              <a:avLst>
                <a:gd name="adj" fmla="val 9490"/>
              </a:avLst>
            </a:prstGeom>
            <a:grp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儷粗圓" panose="020F0709000000000000" pitchFamily="49" charset="-120"/>
                <a:ea typeface="華康儷粗圓" panose="020F0709000000000000" pitchFamily="49" charset="-120"/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4313778E-BEC3-EB8F-043B-CF2ECF9204CF}"/>
                </a:ext>
              </a:extLst>
            </p:cNvPr>
            <p:cNvSpPr/>
            <p:nvPr/>
          </p:nvSpPr>
          <p:spPr>
            <a:xfrm>
              <a:off x="654909" y="2026752"/>
              <a:ext cx="7834183" cy="454748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endParaRPr lang="en-US" altLang="zh-TW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文鼎粗行楷" panose="02010609010101010101" pitchFamily="49" charset="-120"/>
              </a:endParaRPr>
            </a:p>
          </p:txBody>
        </p:sp>
      </p:grpSp>
      <p:sp>
        <p:nvSpPr>
          <p:cNvPr id="4" name="矩形 3">
            <a:extLst>
              <a:ext uri="{FF2B5EF4-FFF2-40B4-BE49-F238E27FC236}">
                <a16:creationId xmlns:a16="http://schemas.microsoft.com/office/drawing/2014/main" id="{537482E1-ED53-C74C-E645-DD05BDEB6BCF}"/>
              </a:ext>
            </a:extLst>
          </p:cNvPr>
          <p:cNvSpPr/>
          <p:nvPr/>
        </p:nvSpPr>
        <p:spPr>
          <a:xfrm>
            <a:off x="2382936" y="5539091"/>
            <a:ext cx="4378122" cy="5078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27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顏色蹲</a:t>
            </a:r>
            <a:r>
              <a:rPr lang="en-US" altLang="zh-TW" sz="2700" b="1" i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Color Squat Game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6A0F54CE-E67E-1450-87E2-6F4E8D2C2BCD}"/>
              </a:ext>
            </a:extLst>
          </p:cNvPr>
          <p:cNvSpPr/>
          <p:nvPr/>
        </p:nvSpPr>
        <p:spPr>
          <a:xfrm>
            <a:off x="654909" y="1184708"/>
            <a:ext cx="7834183" cy="35394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zh-TW" sz="32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FFCCFF"/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文鼎粗行楷" panose="02010609010101010101" pitchFamily="49" charset="-120"/>
              </a:rPr>
              <a:t>Class A + Haneul</a:t>
            </a:r>
            <a:r>
              <a:rPr lang="zh-TW" altLang="en-US" sz="32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FFCCFF"/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文鼎粗行楷" panose="02010609010101010101" pitchFamily="49" charset="-120"/>
              </a:rPr>
              <a:t>、</a:t>
            </a:r>
            <a:r>
              <a:rPr lang="en-US" altLang="zh-TW" sz="32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FFCCFF"/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文鼎粗行楷" panose="02010609010101010101" pitchFamily="49" charset="-120"/>
              </a:rPr>
              <a:t>Ferdinand</a:t>
            </a:r>
            <a:r>
              <a:rPr lang="zh-TW" altLang="en-US" sz="32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FFCCFF"/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文鼎粗行楷" panose="02010609010101010101" pitchFamily="49" charset="-120"/>
              </a:rPr>
              <a:t>、</a:t>
            </a:r>
            <a:r>
              <a:rPr lang="zh-TW" altLang="en-US" sz="32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FFCCFF"/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儷粗圓"/>
                <a:ea typeface="文鼎粗隸" panose="02010609010101010101" pitchFamily="49" charset="-120"/>
              </a:rPr>
              <a:t>王</a:t>
            </a:r>
            <a:r>
              <a:rPr lang="zh-TW" altLang="en-US" sz="32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FFCCFF"/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儷粗圓"/>
                <a:ea typeface="文鼎粗隸" panose="02010609010101010101" pitchFamily="49" charset="-120"/>
              </a:rPr>
              <a:t>鈺筌</a:t>
            </a:r>
            <a:endParaRPr lang="en-US" altLang="zh-TW" sz="32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FFCCFF"/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儷粗圓"/>
              <a:ea typeface="文鼎粗隸" panose="02010609010101010101" pitchFamily="49" charset="-120"/>
            </a:endParaRPr>
          </a:p>
          <a:p>
            <a:endParaRPr lang="en-US" altLang="zh-TW" sz="32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文鼎粗行楷" panose="02010609010101010101" pitchFamily="49" charset="-120"/>
            </a:endParaRPr>
          </a:p>
          <a:p>
            <a:r>
              <a:rPr lang="en-US" altLang="zh-TW" sz="32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文鼎粗行楷" panose="02010609010101010101" pitchFamily="49" charset="-120"/>
              </a:rPr>
              <a:t>Class B </a:t>
            </a:r>
            <a:r>
              <a:rPr lang="en-US" altLang="zh-TW" sz="32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文鼎粗行楷" panose="02010609010101010101" pitchFamily="49" charset="-120"/>
              </a:rPr>
              <a:t>+ </a:t>
            </a:r>
            <a:r>
              <a:rPr lang="en-US" altLang="zh-TW" sz="32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文鼎粗行楷" panose="02010609010101010101" pitchFamily="49" charset="-120"/>
              </a:rPr>
              <a:t>Valentina</a:t>
            </a:r>
            <a:r>
              <a:rPr lang="zh-TW" altLang="en-US" sz="32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文鼎粗行楷" panose="02010609010101010101" pitchFamily="49" charset="-120"/>
              </a:rPr>
              <a:t>、</a:t>
            </a:r>
            <a:r>
              <a:rPr lang="en-US" altLang="zh-TW" sz="32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文鼎粗行楷" panose="02010609010101010101" pitchFamily="49" charset="-120"/>
              </a:rPr>
              <a:t> Lisa</a:t>
            </a:r>
            <a:r>
              <a:rPr lang="zh-TW" altLang="en-US" sz="32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文鼎粗行楷" panose="02010609010101010101" pitchFamily="49" charset="-120"/>
              </a:rPr>
              <a:t>、</a:t>
            </a:r>
            <a:r>
              <a:rPr lang="zh-TW" altLang="en-US" sz="32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儷粗圓"/>
                <a:ea typeface="文鼎粗隸" panose="02010609010101010101" pitchFamily="49" charset="-120"/>
              </a:rPr>
              <a:t>余健豪</a:t>
            </a:r>
            <a:endParaRPr lang="en-US" altLang="zh-TW" sz="32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儷粗圓"/>
              <a:ea typeface="文鼎粗隸" panose="02010609010101010101" pitchFamily="49" charset="-120"/>
            </a:endParaRPr>
          </a:p>
          <a:p>
            <a:endParaRPr lang="en-US" altLang="zh-TW" sz="32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文鼎粗行楷" panose="02010609010101010101" pitchFamily="49" charset="-120"/>
            </a:endParaRPr>
          </a:p>
          <a:p>
            <a:r>
              <a:rPr lang="en-US" altLang="zh-TW" sz="32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文鼎粗行楷" panose="02010609010101010101" pitchFamily="49" charset="-120"/>
              </a:rPr>
              <a:t>Class C </a:t>
            </a:r>
            <a:r>
              <a:rPr lang="en-US" altLang="zh-TW" sz="32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文鼎粗行楷" panose="02010609010101010101" pitchFamily="49" charset="-120"/>
              </a:rPr>
              <a:t>+</a:t>
            </a:r>
            <a:r>
              <a:rPr lang="en-US" altLang="zh-TW" sz="32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文鼎粗行楷" panose="02010609010101010101" pitchFamily="49" charset="-120"/>
              </a:rPr>
              <a:t> Kristin</a:t>
            </a:r>
            <a:r>
              <a:rPr lang="zh-TW" altLang="en-US" sz="32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儷粗圓"/>
                <a:ea typeface="文鼎粗隸" panose="02010609010101010101" pitchFamily="49" charset="-120"/>
              </a:rPr>
              <a:t>、劉翃瑋、張鈺亭</a:t>
            </a:r>
            <a:endParaRPr lang="en-US" altLang="zh-TW" sz="32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儷粗圓"/>
              <a:ea typeface="文鼎粗隸" panose="02010609010101010101" pitchFamily="49" charset="-120"/>
            </a:endParaRPr>
          </a:p>
          <a:p>
            <a:endParaRPr lang="en-US" altLang="zh-TW" sz="32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chemeClr val="accent6">
                  <a:lumMod val="20000"/>
                  <a:lumOff val="80000"/>
                </a:scheme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文鼎粗行楷" panose="02010609010101010101" pitchFamily="49" charset="-120"/>
            </a:endParaRPr>
          </a:p>
          <a:p>
            <a:r>
              <a:rPr lang="en-US" altLang="zh-TW" sz="32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文鼎粗行楷" panose="02010609010101010101" pitchFamily="49" charset="-120"/>
              </a:rPr>
              <a:t>Class D </a:t>
            </a:r>
            <a:r>
              <a:rPr lang="en-US" altLang="zh-TW" sz="32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文鼎粗行楷" panose="02010609010101010101" pitchFamily="49" charset="-120"/>
              </a:rPr>
              <a:t>+ </a:t>
            </a:r>
            <a:r>
              <a:rPr lang="en-US" altLang="zh-TW" sz="32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文鼎粗行楷" panose="02010609010101010101" pitchFamily="49" charset="-120"/>
              </a:rPr>
              <a:t>Berenice</a:t>
            </a:r>
            <a:r>
              <a:rPr lang="zh-TW" altLang="en-US" sz="32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文鼎粗行楷" panose="02010609010101010101" pitchFamily="49" charset="-120"/>
              </a:rPr>
              <a:t>、</a:t>
            </a:r>
            <a:r>
              <a:rPr lang="en-US" altLang="zh-TW" sz="32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文鼎粗行楷" panose="02010609010101010101" pitchFamily="49" charset="-120"/>
              </a:rPr>
              <a:t>Lorenzo</a:t>
            </a:r>
            <a:r>
              <a:rPr lang="zh-TW" altLang="en-US" sz="32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儷粗圓"/>
                <a:ea typeface="文鼎粗隸" panose="02010609010101010101" pitchFamily="49" charset="-120"/>
              </a:rPr>
              <a:t>、劉德僾</a:t>
            </a:r>
            <a:endParaRPr lang="en-US" altLang="zh-TW" sz="32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chemeClr val="accent6">
                  <a:lumMod val="20000"/>
                  <a:lumOff val="80000"/>
                </a:scheme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文鼎粗行楷" panose="02010609010101010101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746937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 l="-12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2259A15-846D-D1BF-103B-3A4328B1CE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群組 4">
            <a:extLst>
              <a:ext uri="{FF2B5EF4-FFF2-40B4-BE49-F238E27FC236}">
                <a16:creationId xmlns:a16="http://schemas.microsoft.com/office/drawing/2014/main" id="{06CE288C-7FAA-983A-0FC5-B0B018C43562}"/>
              </a:ext>
            </a:extLst>
          </p:cNvPr>
          <p:cNvGrpSpPr/>
          <p:nvPr/>
        </p:nvGrpSpPr>
        <p:grpSpPr>
          <a:xfrm>
            <a:off x="-314865" y="1075039"/>
            <a:ext cx="9773729" cy="4312508"/>
            <a:chOff x="-314865" y="1931435"/>
            <a:chExt cx="9773729" cy="3748147"/>
          </a:xfrm>
          <a:solidFill>
            <a:srgbClr val="7030A0">
              <a:alpha val="50000"/>
            </a:srgbClr>
          </a:solidFill>
        </p:grpSpPr>
        <p:sp>
          <p:nvSpPr>
            <p:cNvPr id="6" name="矩形: 圓角 5">
              <a:extLst>
                <a:ext uri="{FF2B5EF4-FFF2-40B4-BE49-F238E27FC236}">
                  <a16:creationId xmlns:a16="http://schemas.microsoft.com/office/drawing/2014/main" id="{2B5EA799-82F7-6984-514E-32BBC6F03821}"/>
                </a:ext>
              </a:extLst>
            </p:cNvPr>
            <p:cNvSpPr/>
            <p:nvPr/>
          </p:nvSpPr>
          <p:spPr>
            <a:xfrm>
              <a:off x="-314865" y="1931435"/>
              <a:ext cx="9773729" cy="3748147"/>
            </a:xfrm>
            <a:prstGeom prst="roundRect">
              <a:avLst>
                <a:gd name="adj" fmla="val 9490"/>
              </a:avLst>
            </a:prstGeom>
            <a:grp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儷粗圓" panose="020F0709000000000000" pitchFamily="49" charset="-120"/>
                <a:ea typeface="華康儷粗圓" panose="020F0709000000000000" pitchFamily="49" charset="-120"/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B40E687D-5398-AF24-5EC6-71F16C0C466F}"/>
                </a:ext>
              </a:extLst>
            </p:cNvPr>
            <p:cNvSpPr/>
            <p:nvPr/>
          </p:nvSpPr>
          <p:spPr>
            <a:xfrm>
              <a:off x="654909" y="2026752"/>
              <a:ext cx="7834183" cy="454748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endParaRPr lang="en-US" altLang="zh-TW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文鼎粗行楷" panose="02010609010101010101" pitchFamily="49" charset="-120"/>
              </a:endParaRPr>
            </a:p>
          </p:txBody>
        </p:sp>
      </p:grpSp>
      <p:sp>
        <p:nvSpPr>
          <p:cNvPr id="2" name="矩形 1">
            <a:extLst>
              <a:ext uri="{FF2B5EF4-FFF2-40B4-BE49-F238E27FC236}">
                <a16:creationId xmlns:a16="http://schemas.microsoft.com/office/drawing/2014/main" id="{EB67E480-1B32-8523-4D1E-269DE8E08D2F}"/>
              </a:ext>
            </a:extLst>
          </p:cNvPr>
          <p:cNvSpPr/>
          <p:nvPr/>
        </p:nvSpPr>
        <p:spPr>
          <a:xfrm>
            <a:off x="-195461" y="1146107"/>
            <a:ext cx="9534918" cy="418576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3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Ex:</a:t>
            </a:r>
          </a:p>
          <a:p>
            <a:pPr algn="ctr"/>
            <a:r>
              <a:rPr lang="en-US" altLang="zh-TW" sz="53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Red down, Red down,</a:t>
            </a:r>
          </a:p>
          <a:p>
            <a:pPr lvl="2"/>
            <a:r>
              <a:rPr lang="en-US" altLang="zh-TW" sz="27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				 (squat) 					(squat)</a:t>
            </a:r>
          </a:p>
          <a:p>
            <a:pPr algn="ctr"/>
            <a:r>
              <a:rPr lang="en-US" altLang="zh-TW" sz="53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Red down then Blue down</a:t>
            </a:r>
          </a:p>
          <a:p>
            <a:r>
              <a:rPr lang="en-US" altLang="zh-TW" sz="27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					(squat)		(companion hang blue brand)</a:t>
            </a:r>
          </a:p>
          <a:p>
            <a:pPr algn="ctr"/>
            <a:endParaRPr lang="en-US" altLang="zh-TW" sz="5300" b="1" i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9397E57E-83A2-4806-A3F7-16305A9A0F99}"/>
              </a:ext>
            </a:extLst>
          </p:cNvPr>
          <p:cNvSpPr/>
          <p:nvPr/>
        </p:nvSpPr>
        <p:spPr>
          <a:xfrm>
            <a:off x="2382936" y="5539091"/>
            <a:ext cx="4378122" cy="5078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27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顏色蹲</a:t>
            </a:r>
            <a:r>
              <a:rPr lang="en-US" altLang="zh-TW" sz="2700" b="1" i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Color Squat Game</a:t>
            </a:r>
          </a:p>
        </p:txBody>
      </p:sp>
    </p:spTree>
    <p:extLst>
      <p:ext uri="{BB962C8B-B14F-4D97-AF65-F5344CB8AC3E}">
        <p14:creationId xmlns:p14="http://schemas.microsoft.com/office/powerpoint/2010/main" val="26028550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 l="-12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3E12B60-2AB9-0181-3BF7-3C730824C6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圓角 2">
            <a:extLst>
              <a:ext uri="{FF2B5EF4-FFF2-40B4-BE49-F238E27FC236}">
                <a16:creationId xmlns:a16="http://schemas.microsoft.com/office/drawing/2014/main" id="{AEA2EE23-EC02-DF48-6DAD-F1066AA3251C}"/>
              </a:ext>
            </a:extLst>
          </p:cNvPr>
          <p:cNvSpPr/>
          <p:nvPr/>
        </p:nvSpPr>
        <p:spPr>
          <a:xfrm>
            <a:off x="-314865" y="2611620"/>
            <a:ext cx="9773729" cy="2059233"/>
          </a:xfrm>
          <a:prstGeom prst="roundRect">
            <a:avLst>
              <a:gd name="adj" fmla="val 9490"/>
            </a:avLst>
          </a:prstGeom>
          <a:solidFill>
            <a:srgbClr val="0070C0">
              <a:alpha val="60000"/>
            </a:srgb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D07BC06E-4E93-D267-4A01-E39C54D0FB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52709">
            <a:off x="421437" y="605042"/>
            <a:ext cx="1273310" cy="1157798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EDB78B5C-4458-8DA0-FDF6-85B6C34EB167}"/>
              </a:ext>
            </a:extLst>
          </p:cNvPr>
          <p:cNvSpPr/>
          <p:nvPr/>
        </p:nvSpPr>
        <p:spPr>
          <a:xfrm>
            <a:off x="2488351" y="2736502"/>
            <a:ext cx="4167296" cy="172354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7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大合照</a:t>
            </a:r>
            <a:endParaRPr lang="en-US" altLang="zh-TW" sz="7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3200" b="1" i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Take a Group Photo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56D4A923-137E-4674-11D7-35E1708E16D5}"/>
              </a:ext>
            </a:extLst>
          </p:cNvPr>
          <p:cNvSpPr/>
          <p:nvPr/>
        </p:nvSpPr>
        <p:spPr>
          <a:xfrm>
            <a:off x="864124" y="5539091"/>
            <a:ext cx="7415748" cy="5078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27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113</a:t>
            </a:r>
            <a:r>
              <a:rPr lang="zh-TW" altLang="en-US" sz="27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學年國際學伴相見歡</a:t>
            </a:r>
            <a:r>
              <a:rPr lang="en-US" altLang="zh-TW" sz="27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700" b="1" i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ICL Meet and Greet</a:t>
            </a:r>
            <a:endParaRPr lang="zh-TW" altLang="en-US" sz="2700" b="1" i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67579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 l="-12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0BE928D-5817-7C35-1089-9283BB3A1B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圓角 2">
            <a:extLst>
              <a:ext uri="{FF2B5EF4-FFF2-40B4-BE49-F238E27FC236}">
                <a16:creationId xmlns:a16="http://schemas.microsoft.com/office/drawing/2014/main" id="{B26C2001-A301-3428-EDDD-816EB2ABBD99}"/>
              </a:ext>
            </a:extLst>
          </p:cNvPr>
          <p:cNvSpPr/>
          <p:nvPr/>
        </p:nvSpPr>
        <p:spPr>
          <a:xfrm>
            <a:off x="-314865" y="2611620"/>
            <a:ext cx="9773729" cy="2059233"/>
          </a:xfrm>
          <a:prstGeom prst="roundRect">
            <a:avLst>
              <a:gd name="adj" fmla="val 9490"/>
            </a:avLst>
          </a:prstGeom>
          <a:solidFill>
            <a:srgbClr val="0070C0">
              <a:alpha val="60000"/>
            </a:srgb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7217C75B-9C83-02A4-7462-2BF7EFC42E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52709">
            <a:off x="421437" y="605042"/>
            <a:ext cx="1273310" cy="1157798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FCC4E331-2AA4-8BA2-590E-A9FE839F7A3F}"/>
              </a:ext>
            </a:extLst>
          </p:cNvPr>
          <p:cNvSpPr/>
          <p:nvPr/>
        </p:nvSpPr>
        <p:spPr>
          <a:xfrm>
            <a:off x="1491667" y="2736502"/>
            <a:ext cx="6160661" cy="172354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7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體驗活動分組 </a:t>
            </a:r>
            <a:endParaRPr lang="en-US" altLang="zh-TW" sz="7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3200" b="1" i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Activity Grouping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349A71B3-E3DA-45A7-BB78-71C712E805FE}"/>
              </a:ext>
            </a:extLst>
          </p:cNvPr>
          <p:cNvSpPr/>
          <p:nvPr/>
        </p:nvSpPr>
        <p:spPr>
          <a:xfrm>
            <a:off x="864124" y="5539091"/>
            <a:ext cx="7415748" cy="5078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27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113</a:t>
            </a:r>
            <a:r>
              <a:rPr lang="zh-TW" altLang="en-US" sz="27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學年國際學伴相見歡</a:t>
            </a:r>
            <a:r>
              <a:rPr lang="en-US" altLang="zh-TW" sz="27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700" b="1" i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ICL Meet and Greet</a:t>
            </a:r>
            <a:endParaRPr lang="zh-TW" altLang="en-US" sz="2700" b="1" i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420020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 l="-12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888A130-7769-7C7C-EC68-85E503F06C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330B860B-C664-4E2E-6A56-2FAA3E0DAFF9}"/>
              </a:ext>
            </a:extLst>
          </p:cNvPr>
          <p:cNvSpPr/>
          <p:nvPr/>
        </p:nvSpPr>
        <p:spPr>
          <a:xfrm>
            <a:off x="691978" y="5539091"/>
            <a:ext cx="7587049" cy="5078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27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113</a:t>
            </a:r>
            <a:r>
              <a:rPr lang="zh-TW" altLang="en-US" sz="27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學年國際學伴相見歡 </a:t>
            </a:r>
            <a:r>
              <a:rPr lang="en-US" altLang="zh-TW" sz="2700" b="1" i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Activity Grouping</a:t>
            </a:r>
          </a:p>
        </p:txBody>
      </p:sp>
      <p:grpSp>
        <p:nvGrpSpPr>
          <p:cNvPr id="9" name="群組 8">
            <a:extLst>
              <a:ext uri="{FF2B5EF4-FFF2-40B4-BE49-F238E27FC236}">
                <a16:creationId xmlns:a16="http://schemas.microsoft.com/office/drawing/2014/main" id="{7F46FA1C-099E-A65A-5A67-39FC3BF79BC1}"/>
              </a:ext>
            </a:extLst>
          </p:cNvPr>
          <p:cNvGrpSpPr/>
          <p:nvPr/>
        </p:nvGrpSpPr>
        <p:grpSpPr>
          <a:xfrm>
            <a:off x="-314865" y="1075039"/>
            <a:ext cx="9773729" cy="4312508"/>
            <a:chOff x="-314865" y="1931435"/>
            <a:chExt cx="9773729" cy="3748147"/>
          </a:xfrm>
          <a:solidFill>
            <a:srgbClr val="7030A0">
              <a:alpha val="50000"/>
            </a:srgbClr>
          </a:solidFill>
        </p:grpSpPr>
        <p:sp>
          <p:nvSpPr>
            <p:cNvPr id="10" name="矩形: 圓角 9">
              <a:extLst>
                <a:ext uri="{FF2B5EF4-FFF2-40B4-BE49-F238E27FC236}">
                  <a16:creationId xmlns:a16="http://schemas.microsoft.com/office/drawing/2014/main" id="{B2384157-ABC9-C094-E51D-2E03A9879334}"/>
                </a:ext>
              </a:extLst>
            </p:cNvPr>
            <p:cNvSpPr/>
            <p:nvPr/>
          </p:nvSpPr>
          <p:spPr>
            <a:xfrm>
              <a:off x="-314865" y="1931435"/>
              <a:ext cx="9773729" cy="3748147"/>
            </a:xfrm>
            <a:prstGeom prst="roundRect">
              <a:avLst>
                <a:gd name="adj" fmla="val 9490"/>
              </a:avLst>
            </a:prstGeom>
            <a:grp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儷粗圓" panose="020F0709000000000000" pitchFamily="49" charset="-120"/>
                <a:ea typeface="華康儷粗圓" panose="020F0709000000000000" pitchFamily="49" charset="-120"/>
              </a:endParaRPr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58E26289-4D35-9B8E-9106-4736539123D4}"/>
                </a:ext>
              </a:extLst>
            </p:cNvPr>
            <p:cNvSpPr/>
            <p:nvPr/>
          </p:nvSpPr>
          <p:spPr>
            <a:xfrm>
              <a:off x="654909" y="2026752"/>
              <a:ext cx="7834183" cy="3450738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en-US" altLang="zh-TW" sz="28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Class </a:t>
              </a:r>
              <a:r>
                <a:rPr lang="en-US" altLang="zh-TW" sz="2800" b="1" cap="none" spc="50" dirty="0" err="1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A.B</a:t>
              </a:r>
              <a:r>
                <a:rPr lang="en-US" altLang="zh-TW" sz="28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 &amp; Haneul</a:t>
              </a:r>
              <a:r>
                <a:rPr lang="zh-TW" altLang="en-US" sz="28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、</a:t>
              </a:r>
              <a:r>
                <a:rPr lang="en-US" altLang="zh-TW" sz="28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Ferdinand</a:t>
              </a:r>
              <a:r>
                <a:rPr lang="zh-TW" altLang="en-US" sz="28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、</a:t>
              </a:r>
              <a:r>
                <a:rPr lang="zh-TW" altLang="en-US" sz="2800" b="1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華康儷粗圓"/>
                  <a:ea typeface="文鼎粗隸" panose="02010609010101010101" pitchFamily="49" charset="-120"/>
                </a:rPr>
                <a:t>王鈺筌</a:t>
              </a:r>
              <a:r>
                <a:rPr lang="zh-TW" altLang="en-US" sz="28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、 </a:t>
              </a:r>
              <a:endParaRPr lang="en-US" altLang="zh-TW" sz="28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文鼎粗行楷" panose="02010609010101010101" pitchFamily="49" charset="-120"/>
              </a:endParaRPr>
            </a:p>
            <a:p>
              <a:pPr algn="r"/>
              <a:r>
                <a:rPr lang="en-US" altLang="zh-TW" sz="28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Valentina</a:t>
              </a:r>
              <a:r>
                <a:rPr lang="zh-TW" altLang="en-US" sz="28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、 </a:t>
              </a:r>
              <a:r>
                <a:rPr lang="en-US" altLang="zh-TW" sz="28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Lisa</a:t>
              </a:r>
              <a:r>
                <a:rPr lang="zh-TW" altLang="en-US" sz="28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、</a:t>
              </a:r>
              <a:r>
                <a:rPr lang="zh-TW" altLang="en-US" sz="2800" b="1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華康儷粗圓"/>
                  <a:ea typeface="文鼎粗隸" panose="02010609010101010101" pitchFamily="49" charset="-120"/>
                </a:rPr>
                <a:t>余健豪</a:t>
              </a:r>
              <a:r>
                <a:rPr lang="en-US" altLang="zh-TW" sz="28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華康儷粗圓"/>
                  <a:ea typeface="文鼎粗隸" panose="02010609010101010101" pitchFamily="49" charset="-120"/>
                </a:rPr>
                <a:t>:</a:t>
              </a:r>
            </a:p>
            <a:p>
              <a:r>
                <a:rPr lang="en-US" altLang="zh-TW" sz="2800" b="1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10:30 Indigenous Beadwork (Here)</a:t>
              </a:r>
            </a:p>
            <a:p>
              <a:r>
                <a:rPr lang="en-US" altLang="zh-TW" sz="2800" b="1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11:20 Mochi-Making (Opposite 3rd floor)</a:t>
              </a:r>
            </a:p>
            <a:p>
              <a:endParaRPr lang="en-US" altLang="zh-TW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文鼎粗行楷" panose="02010609010101010101" pitchFamily="49" charset="-120"/>
              </a:endParaRPr>
            </a:p>
            <a:p>
              <a:r>
                <a:rPr lang="en-US" altLang="zh-TW" sz="28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Class </a:t>
              </a:r>
              <a:r>
                <a:rPr lang="en-US" altLang="zh-TW" sz="2800" b="1" cap="none" spc="50" dirty="0" err="1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C.D</a:t>
              </a:r>
              <a:r>
                <a:rPr lang="en-US" altLang="zh-TW" sz="28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 &amp; Kristin</a:t>
              </a:r>
              <a:r>
                <a:rPr lang="zh-TW" altLang="en-US" sz="28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、</a:t>
              </a:r>
              <a:r>
                <a:rPr lang="zh-TW" altLang="en-US" sz="2800" b="1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華康儷粗圓"/>
                  <a:ea typeface="文鼎粗隸" panose="02010609010101010101" pitchFamily="49" charset="-120"/>
                </a:rPr>
                <a:t>劉翃瑋、張鈺亭、 </a:t>
              </a:r>
              <a:endParaRPr lang="en-US" altLang="zh-TW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儷粗圓"/>
                <a:ea typeface="文鼎粗隸" panose="02010609010101010101" pitchFamily="49" charset="-120"/>
              </a:endParaRPr>
            </a:p>
            <a:p>
              <a:pPr algn="r"/>
              <a:r>
                <a:rPr lang="en-US" altLang="zh-TW" sz="2800" b="1" cap="none" spc="50" dirty="0" err="1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Brenice</a:t>
              </a:r>
              <a:r>
                <a:rPr lang="zh-TW" altLang="en-US" sz="28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、</a:t>
              </a:r>
              <a:r>
                <a:rPr lang="en-US" altLang="zh-TW" sz="28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Lorenzo</a:t>
              </a:r>
              <a:r>
                <a:rPr lang="zh-TW" altLang="en-US" sz="28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、</a:t>
              </a:r>
              <a:r>
                <a:rPr lang="zh-TW" altLang="en-US" sz="2800" b="1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華康儷粗圓"/>
                  <a:ea typeface="文鼎粗隸" panose="02010609010101010101" pitchFamily="49" charset="-120"/>
                </a:rPr>
                <a:t>劉德僾 </a:t>
              </a:r>
              <a:r>
                <a:rPr lang="en-US" altLang="zh-TW" sz="2800" b="1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華康儷粗圓"/>
                  <a:ea typeface="文鼎粗隸" panose="02010609010101010101" pitchFamily="49" charset="-120"/>
                </a:rPr>
                <a:t>:</a:t>
              </a:r>
            </a:p>
            <a:p>
              <a:r>
                <a:rPr lang="en-US" altLang="zh-TW" sz="2800" b="1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10:30 Mochi-Making (Opposite 3rd floor)</a:t>
              </a:r>
            </a:p>
            <a:p>
              <a:r>
                <a:rPr lang="en-US" altLang="zh-TW" sz="2800" b="1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11:20 Indigenous Beadwork (Here)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77505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 l="-12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DDF43FB-74F3-A0C7-6746-5A2AF1DA8A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圓角 2">
            <a:extLst>
              <a:ext uri="{FF2B5EF4-FFF2-40B4-BE49-F238E27FC236}">
                <a16:creationId xmlns:a16="http://schemas.microsoft.com/office/drawing/2014/main" id="{8685D85C-AE25-EC8A-7E6A-31147427C755}"/>
              </a:ext>
            </a:extLst>
          </p:cNvPr>
          <p:cNvSpPr/>
          <p:nvPr/>
        </p:nvSpPr>
        <p:spPr>
          <a:xfrm>
            <a:off x="-314865" y="2611620"/>
            <a:ext cx="9773729" cy="2059233"/>
          </a:xfrm>
          <a:prstGeom prst="roundRect">
            <a:avLst>
              <a:gd name="adj" fmla="val 9490"/>
            </a:avLst>
          </a:prstGeom>
          <a:solidFill>
            <a:srgbClr val="0070C0">
              <a:alpha val="60000"/>
            </a:srgb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12BBA19A-92BC-2B6A-29CE-E744ED2520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52709">
            <a:off x="421437" y="605042"/>
            <a:ext cx="1273310" cy="1157798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11A6D81F-1E02-B82C-5D94-22D52A6937FF}"/>
              </a:ext>
            </a:extLst>
          </p:cNvPr>
          <p:cNvSpPr/>
          <p:nvPr/>
        </p:nvSpPr>
        <p:spPr>
          <a:xfrm>
            <a:off x="1706085" y="2736502"/>
            <a:ext cx="5731826" cy="172354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7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校長致詞</a:t>
            </a:r>
          </a:p>
          <a:p>
            <a:pPr algn="ctr"/>
            <a:r>
              <a:rPr lang="en-US" altLang="zh-TW" sz="3200" b="1" i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Principal's Opening Speech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32943807-C8E9-973D-DAB6-8F42A6B12F96}"/>
              </a:ext>
            </a:extLst>
          </p:cNvPr>
          <p:cNvSpPr/>
          <p:nvPr/>
        </p:nvSpPr>
        <p:spPr>
          <a:xfrm>
            <a:off x="864124" y="5539091"/>
            <a:ext cx="7415748" cy="5078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27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113</a:t>
            </a:r>
            <a:r>
              <a:rPr lang="zh-TW" altLang="en-US" sz="27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學年國際學伴相見歡</a:t>
            </a:r>
            <a:r>
              <a:rPr lang="en-US" altLang="zh-TW" sz="27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700" b="1" i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ICL Meet and Greet</a:t>
            </a:r>
            <a:endParaRPr lang="zh-TW" altLang="en-US" sz="2700" b="1" i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11196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 l="-12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FEA6C2D-62FC-C23C-BA97-E8BEB7EB7C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9B620011-0927-5D04-DBF8-6ABC021C4C4C}"/>
              </a:ext>
            </a:extLst>
          </p:cNvPr>
          <p:cNvSpPr/>
          <p:nvPr/>
        </p:nvSpPr>
        <p:spPr>
          <a:xfrm>
            <a:off x="691978" y="5539091"/>
            <a:ext cx="7587049" cy="5078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27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相見歡校長致詞</a:t>
            </a:r>
            <a:r>
              <a:rPr lang="en-US" altLang="zh-TW" sz="2700" b="1" i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Principal's Opening Speech</a:t>
            </a:r>
          </a:p>
        </p:txBody>
      </p:sp>
      <p:grpSp>
        <p:nvGrpSpPr>
          <p:cNvPr id="9" name="群組 8">
            <a:extLst>
              <a:ext uri="{FF2B5EF4-FFF2-40B4-BE49-F238E27FC236}">
                <a16:creationId xmlns:a16="http://schemas.microsoft.com/office/drawing/2014/main" id="{83E81DEE-8881-0EB1-5C5A-6179ADE78154}"/>
              </a:ext>
            </a:extLst>
          </p:cNvPr>
          <p:cNvGrpSpPr/>
          <p:nvPr/>
        </p:nvGrpSpPr>
        <p:grpSpPr>
          <a:xfrm>
            <a:off x="-314865" y="1075039"/>
            <a:ext cx="9773729" cy="4312508"/>
            <a:chOff x="-314865" y="1931435"/>
            <a:chExt cx="9773729" cy="3748147"/>
          </a:xfrm>
          <a:solidFill>
            <a:srgbClr val="7030A0">
              <a:alpha val="50000"/>
            </a:srgbClr>
          </a:solidFill>
        </p:grpSpPr>
        <p:sp>
          <p:nvSpPr>
            <p:cNvPr id="10" name="矩形: 圓角 9">
              <a:extLst>
                <a:ext uri="{FF2B5EF4-FFF2-40B4-BE49-F238E27FC236}">
                  <a16:creationId xmlns:a16="http://schemas.microsoft.com/office/drawing/2014/main" id="{A4D527FB-BBC9-452B-76B6-C0BF822742F7}"/>
                </a:ext>
              </a:extLst>
            </p:cNvPr>
            <p:cNvSpPr/>
            <p:nvPr/>
          </p:nvSpPr>
          <p:spPr>
            <a:xfrm>
              <a:off x="-314865" y="1931435"/>
              <a:ext cx="9773729" cy="3748147"/>
            </a:xfrm>
            <a:prstGeom prst="roundRect">
              <a:avLst>
                <a:gd name="adj" fmla="val 9490"/>
              </a:avLst>
            </a:prstGeom>
            <a:grp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儷粗圓" panose="020F0709000000000000" pitchFamily="49" charset="-120"/>
                <a:ea typeface="華康儷粗圓" panose="020F0709000000000000" pitchFamily="49" charset="-120"/>
              </a:endParaRPr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49ED6EE1-40E5-57FC-7B04-755D0A0DA8E2}"/>
                </a:ext>
              </a:extLst>
            </p:cNvPr>
            <p:cNvSpPr/>
            <p:nvPr/>
          </p:nvSpPr>
          <p:spPr>
            <a:xfrm>
              <a:off x="654909" y="2026752"/>
              <a:ext cx="7834183" cy="3504238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zh-TW" altLang="en-US" sz="32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親愛的師生、親愛的國際學伴們大家好：</a:t>
              </a:r>
            </a:p>
            <a:p>
              <a:r>
                <a:rPr lang="en-US" altLang="zh-TW" sz="32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Dear teachers, students, and dear Companions,</a:t>
              </a:r>
            </a:p>
            <a:p>
              <a:endParaRPr lang="en-US" altLang="zh-TW" sz="32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文鼎粗行楷" panose="02010609010101010101" pitchFamily="49" charset="-120"/>
              </a:endParaRPr>
            </a:p>
            <a:p>
              <a:r>
                <a:rPr lang="zh-TW" altLang="en-US" sz="32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很高興迎接每位來自世界各地的</a:t>
              </a:r>
              <a:endParaRPr lang="en-US" altLang="zh-TW" sz="32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文鼎粗行楷" panose="02010609010101010101" pitchFamily="49" charset="-120"/>
              </a:endParaRPr>
            </a:p>
            <a:p>
              <a:r>
                <a:rPr lang="zh-TW" altLang="en-US" sz="32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國際學伴們，</a:t>
              </a:r>
            </a:p>
            <a:p>
              <a:r>
                <a:rPr lang="en-US" altLang="zh-TW" sz="32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welcome to all International Companions from around the world.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7994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 l="-12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98E0ED8-EF20-157D-E933-6C0EFD65F4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98EF8422-CAF7-9B97-C9F7-B6A331F9707C}"/>
              </a:ext>
            </a:extLst>
          </p:cNvPr>
          <p:cNvSpPr/>
          <p:nvPr/>
        </p:nvSpPr>
        <p:spPr>
          <a:xfrm>
            <a:off x="691978" y="5539091"/>
            <a:ext cx="7587049" cy="5078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27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相見歡校長致詞</a:t>
            </a:r>
            <a:r>
              <a:rPr lang="en-US" altLang="zh-TW" sz="2700" b="1" i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Principal's Opening Speech</a:t>
            </a:r>
          </a:p>
        </p:txBody>
      </p:sp>
      <p:grpSp>
        <p:nvGrpSpPr>
          <p:cNvPr id="9" name="群組 8">
            <a:extLst>
              <a:ext uri="{FF2B5EF4-FFF2-40B4-BE49-F238E27FC236}">
                <a16:creationId xmlns:a16="http://schemas.microsoft.com/office/drawing/2014/main" id="{7A5B7BBA-F419-9438-0D4F-F262C51B8034}"/>
              </a:ext>
            </a:extLst>
          </p:cNvPr>
          <p:cNvGrpSpPr/>
          <p:nvPr/>
        </p:nvGrpSpPr>
        <p:grpSpPr>
          <a:xfrm>
            <a:off x="-314865" y="1075039"/>
            <a:ext cx="9773729" cy="4312508"/>
            <a:chOff x="-314865" y="1931435"/>
            <a:chExt cx="9773729" cy="3748147"/>
          </a:xfrm>
          <a:solidFill>
            <a:srgbClr val="7030A0">
              <a:alpha val="50000"/>
            </a:srgbClr>
          </a:solidFill>
        </p:grpSpPr>
        <p:sp>
          <p:nvSpPr>
            <p:cNvPr id="10" name="矩形: 圓角 9">
              <a:extLst>
                <a:ext uri="{FF2B5EF4-FFF2-40B4-BE49-F238E27FC236}">
                  <a16:creationId xmlns:a16="http://schemas.microsoft.com/office/drawing/2014/main" id="{5F2B2A8A-EE88-0052-4234-214909C240EF}"/>
                </a:ext>
              </a:extLst>
            </p:cNvPr>
            <p:cNvSpPr/>
            <p:nvPr/>
          </p:nvSpPr>
          <p:spPr>
            <a:xfrm>
              <a:off x="-314865" y="1931435"/>
              <a:ext cx="9773729" cy="3748147"/>
            </a:xfrm>
            <a:prstGeom prst="roundRect">
              <a:avLst>
                <a:gd name="adj" fmla="val 9490"/>
              </a:avLst>
            </a:prstGeom>
            <a:grp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儷粗圓" panose="020F0709000000000000" pitchFamily="49" charset="-120"/>
                <a:ea typeface="華康儷粗圓" panose="020F0709000000000000" pitchFamily="49" charset="-120"/>
              </a:endParaRPr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E605E944-63B7-0DE2-0840-BB90F17B81EA}"/>
                </a:ext>
              </a:extLst>
            </p:cNvPr>
            <p:cNvSpPr/>
            <p:nvPr/>
          </p:nvSpPr>
          <p:spPr>
            <a:xfrm>
              <a:off x="654909" y="2026752"/>
              <a:ext cx="7834183" cy="3450738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zh-TW" altLang="en-US" sz="36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今天的活動不只代表著友誼的建立，</a:t>
              </a:r>
            </a:p>
            <a:p>
              <a:r>
                <a:rPr lang="en-US" altLang="zh-TW" sz="36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Today's event not only signifies the establishment of friendship</a:t>
              </a:r>
            </a:p>
            <a:p>
              <a:endParaRPr lang="en-US" altLang="zh-TW" sz="36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文鼎粗行楷" panose="02010609010101010101" pitchFamily="49" charset="-120"/>
              </a:endParaRPr>
            </a:p>
            <a:p>
              <a:r>
                <a:rPr lang="zh-TW" altLang="en-US" sz="36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更是文化的交流，</a:t>
              </a:r>
            </a:p>
            <a:p>
              <a:r>
                <a:rPr lang="en-US" altLang="zh-TW" sz="36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but also emphasizes cultural exchange.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38109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 l="-12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F0A9CC0-CE14-B823-4422-57F4003C97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43BFC356-6873-7BE0-AC87-FC4026DA2E74}"/>
              </a:ext>
            </a:extLst>
          </p:cNvPr>
          <p:cNvSpPr/>
          <p:nvPr/>
        </p:nvSpPr>
        <p:spPr>
          <a:xfrm>
            <a:off x="691978" y="5539091"/>
            <a:ext cx="7587049" cy="5078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27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相見歡校長致詞</a:t>
            </a:r>
            <a:r>
              <a:rPr lang="en-US" altLang="zh-TW" sz="2700" b="1" i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Principal's Opening Speech</a:t>
            </a:r>
          </a:p>
        </p:txBody>
      </p:sp>
      <p:grpSp>
        <p:nvGrpSpPr>
          <p:cNvPr id="9" name="群組 8">
            <a:extLst>
              <a:ext uri="{FF2B5EF4-FFF2-40B4-BE49-F238E27FC236}">
                <a16:creationId xmlns:a16="http://schemas.microsoft.com/office/drawing/2014/main" id="{FDB3D1BD-8DDE-9D3F-71E3-B1BDD5AC29CD}"/>
              </a:ext>
            </a:extLst>
          </p:cNvPr>
          <p:cNvGrpSpPr/>
          <p:nvPr/>
        </p:nvGrpSpPr>
        <p:grpSpPr>
          <a:xfrm>
            <a:off x="-314865" y="1075039"/>
            <a:ext cx="9773729" cy="4312508"/>
            <a:chOff x="-314865" y="1931435"/>
            <a:chExt cx="9773729" cy="3748147"/>
          </a:xfrm>
          <a:solidFill>
            <a:srgbClr val="7030A0">
              <a:alpha val="50000"/>
            </a:srgbClr>
          </a:solidFill>
        </p:grpSpPr>
        <p:sp>
          <p:nvSpPr>
            <p:cNvPr id="10" name="矩形: 圓角 9">
              <a:extLst>
                <a:ext uri="{FF2B5EF4-FFF2-40B4-BE49-F238E27FC236}">
                  <a16:creationId xmlns:a16="http://schemas.microsoft.com/office/drawing/2014/main" id="{9DC89B8D-F18B-C837-7C10-80C13BD8DF36}"/>
                </a:ext>
              </a:extLst>
            </p:cNvPr>
            <p:cNvSpPr/>
            <p:nvPr/>
          </p:nvSpPr>
          <p:spPr>
            <a:xfrm>
              <a:off x="-314865" y="1931435"/>
              <a:ext cx="9773729" cy="3748147"/>
            </a:xfrm>
            <a:prstGeom prst="roundRect">
              <a:avLst>
                <a:gd name="adj" fmla="val 9490"/>
              </a:avLst>
            </a:prstGeom>
            <a:grp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儷粗圓" panose="020F0709000000000000" pitchFamily="49" charset="-120"/>
                <a:ea typeface="華康儷粗圓" panose="020F0709000000000000" pitchFamily="49" charset="-120"/>
              </a:endParaRPr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BAAF22B2-5BC3-91AC-E62C-7C5631BD791B}"/>
                </a:ext>
              </a:extLst>
            </p:cNvPr>
            <p:cNvSpPr/>
            <p:nvPr/>
          </p:nvSpPr>
          <p:spPr>
            <a:xfrm>
              <a:off x="654909" y="2026752"/>
              <a:ext cx="7834183" cy="3504238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zh-TW" altLang="en-US" sz="32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透過這次活動我們彼此之間的連結將不再限於距離，</a:t>
              </a:r>
            </a:p>
            <a:p>
              <a:r>
                <a:rPr lang="en-US" altLang="zh-TW" sz="32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Through this activity, the connections we forge will transcend distance ,</a:t>
              </a:r>
            </a:p>
            <a:p>
              <a:endParaRPr lang="en-US" altLang="zh-TW" sz="32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文鼎粗行楷" panose="02010609010101010101" pitchFamily="49" charset="-120"/>
              </a:endParaRPr>
            </a:p>
            <a:p>
              <a:r>
                <a:rPr lang="zh-TW" altLang="en-US" sz="32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而是建立在心靈的橋樑之上。</a:t>
              </a:r>
            </a:p>
            <a:p>
              <a:r>
                <a:rPr lang="en-US" altLang="zh-TW" sz="32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and be established on the bridge of our hearts.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1622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 l="-12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EC15F9C-B11A-A6ED-9101-2B8852211A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97AB76F4-6C15-334F-3538-E02091218C35}"/>
              </a:ext>
            </a:extLst>
          </p:cNvPr>
          <p:cNvSpPr/>
          <p:nvPr/>
        </p:nvSpPr>
        <p:spPr>
          <a:xfrm>
            <a:off x="691978" y="5539091"/>
            <a:ext cx="7587049" cy="5078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27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相見歡校長致詞</a:t>
            </a:r>
            <a:r>
              <a:rPr lang="en-US" altLang="zh-TW" sz="2700" b="1" i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Principal's Opening Speech</a:t>
            </a:r>
          </a:p>
        </p:txBody>
      </p:sp>
      <p:grpSp>
        <p:nvGrpSpPr>
          <p:cNvPr id="9" name="群組 8">
            <a:extLst>
              <a:ext uri="{FF2B5EF4-FFF2-40B4-BE49-F238E27FC236}">
                <a16:creationId xmlns:a16="http://schemas.microsoft.com/office/drawing/2014/main" id="{E3436388-72BB-BDFD-0ECF-F635094CB71B}"/>
              </a:ext>
            </a:extLst>
          </p:cNvPr>
          <p:cNvGrpSpPr/>
          <p:nvPr/>
        </p:nvGrpSpPr>
        <p:grpSpPr>
          <a:xfrm>
            <a:off x="-314865" y="1075039"/>
            <a:ext cx="9773729" cy="4312508"/>
            <a:chOff x="-314865" y="1931435"/>
            <a:chExt cx="9773729" cy="3748147"/>
          </a:xfrm>
          <a:solidFill>
            <a:srgbClr val="7030A0">
              <a:alpha val="50000"/>
            </a:srgbClr>
          </a:solidFill>
        </p:grpSpPr>
        <p:sp>
          <p:nvSpPr>
            <p:cNvPr id="10" name="矩形: 圓角 9">
              <a:extLst>
                <a:ext uri="{FF2B5EF4-FFF2-40B4-BE49-F238E27FC236}">
                  <a16:creationId xmlns:a16="http://schemas.microsoft.com/office/drawing/2014/main" id="{E719A545-94CF-8CD5-541E-8687FFD32330}"/>
                </a:ext>
              </a:extLst>
            </p:cNvPr>
            <p:cNvSpPr/>
            <p:nvPr/>
          </p:nvSpPr>
          <p:spPr>
            <a:xfrm>
              <a:off x="-314865" y="1931435"/>
              <a:ext cx="9773729" cy="3748147"/>
            </a:xfrm>
            <a:prstGeom prst="roundRect">
              <a:avLst>
                <a:gd name="adj" fmla="val 9490"/>
              </a:avLst>
            </a:prstGeom>
            <a:grp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儷粗圓" panose="020F0709000000000000" pitchFamily="49" charset="-120"/>
                <a:ea typeface="華康儷粗圓" panose="020F0709000000000000" pitchFamily="49" charset="-120"/>
              </a:endParaRPr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D74C5412-9EFA-4042-4EC7-E6382ACDE206}"/>
                </a:ext>
              </a:extLst>
            </p:cNvPr>
            <p:cNvSpPr/>
            <p:nvPr/>
          </p:nvSpPr>
          <p:spPr>
            <a:xfrm>
              <a:off x="654909" y="2026752"/>
              <a:ext cx="7834183" cy="3076239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zh-TW" altLang="en-US" sz="32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在過去的這幾個月裡，</a:t>
              </a:r>
            </a:p>
            <a:p>
              <a:r>
                <a:rPr lang="en-US" altLang="zh-TW" sz="32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Over the past few months,</a:t>
              </a:r>
            </a:p>
            <a:p>
              <a:endParaRPr lang="en-US" altLang="zh-TW" sz="32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文鼎粗行楷" panose="02010609010101010101" pitchFamily="49" charset="-120"/>
              </a:endParaRPr>
            </a:p>
            <a:p>
              <a:r>
                <a:rPr lang="zh-TW" altLang="en-US" sz="32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我們透過視訊已經有了很多寶貴的</a:t>
              </a:r>
              <a:endParaRPr lang="en-US" altLang="zh-TW" sz="32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文鼎粗行楷" panose="02010609010101010101" pitchFamily="49" charset="-120"/>
              </a:endParaRPr>
            </a:p>
            <a:p>
              <a:r>
                <a:rPr lang="zh-TW" altLang="en-US" sz="32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交流時光，</a:t>
              </a:r>
            </a:p>
            <a:p>
              <a:r>
                <a:rPr lang="en-US" altLang="zh-TW" sz="32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we have had many valuable moments of exchange through video calls.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46718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 l="-12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E541024-213F-D249-35EB-414367EFFF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F106B47B-4947-9A21-5BC1-698ABA9C7249}"/>
              </a:ext>
            </a:extLst>
          </p:cNvPr>
          <p:cNvSpPr/>
          <p:nvPr/>
        </p:nvSpPr>
        <p:spPr>
          <a:xfrm>
            <a:off x="691978" y="5539091"/>
            <a:ext cx="7587049" cy="5078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27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相見歡校長致詞</a:t>
            </a:r>
            <a:r>
              <a:rPr lang="en-US" altLang="zh-TW" sz="2700" b="1" i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Principal's Opening Speech</a:t>
            </a:r>
          </a:p>
        </p:txBody>
      </p:sp>
      <p:grpSp>
        <p:nvGrpSpPr>
          <p:cNvPr id="9" name="群組 8">
            <a:extLst>
              <a:ext uri="{FF2B5EF4-FFF2-40B4-BE49-F238E27FC236}">
                <a16:creationId xmlns:a16="http://schemas.microsoft.com/office/drawing/2014/main" id="{C6413AE3-724F-9C1F-781C-2292C21F313F}"/>
              </a:ext>
            </a:extLst>
          </p:cNvPr>
          <p:cNvGrpSpPr/>
          <p:nvPr/>
        </p:nvGrpSpPr>
        <p:grpSpPr>
          <a:xfrm>
            <a:off x="-314865" y="1075039"/>
            <a:ext cx="9773729" cy="4312508"/>
            <a:chOff x="-314865" y="1931435"/>
            <a:chExt cx="9773729" cy="3748147"/>
          </a:xfrm>
          <a:solidFill>
            <a:srgbClr val="7030A0">
              <a:alpha val="50000"/>
            </a:srgbClr>
          </a:solidFill>
        </p:grpSpPr>
        <p:sp>
          <p:nvSpPr>
            <p:cNvPr id="10" name="矩形: 圓角 9">
              <a:extLst>
                <a:ext uri="{FF2B5EF4-FFF2-40B4-BE49-F238E27FC236}">
                  <a16:creationId xmlns:a16="http://schemas.microsoft.com/office/drawing/2014/main" id="{952BE8C0-5C0C-21E3-02D7-5855054653C2}"/>
                </a:ext>
              </a:extLst>
            </p:cNvPr>
            <p:cNvSpPr/>
            <p:nvPr/>
          </p:nvSpPr>
          <p:spPr>
            <a:xfrm>
              <a:off x="-314865" y="1931435"/>
              <a:ext cx="9773729" cy="3748147"/>
            </a:xfrm>
            <a:prstGeom prst="roundRect">
              <a:avLst>
                <a:gd name="adj" fmla="val 9490"/>
              </a:avLst>
            </a:prstGeom>
            <a:grp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儷粗圓" panose="020F0709000000000000" pitchFamily="49" charset="-120"/>
                <a:ea typeface="華康儷粗圓" panose="020F0709000000000000" pitchFamily="49" charset="-120"/>
              </a:endParaRPr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BEB03459-8729-5251-AA1F-760335B4DAA2}"/>
                </a:ext>
              </a:extLst>
            </p:cNvPr>
            <p:cNvSpPr/>
            <p:nvPr/>
          </p:nvSpPr>
          <p:spPr>
            <a:xfrm>
              <a:off x="654909" y="2026752"/>
              <a:ext cx="7834183" cy="3450738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zh-TW" altLang="en-US" sz="28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今天終於能夠面對面地相見，</a:t>
              </a:r>
              <a:endParaRPr lang="en-US" altLang="zh-TW" sz="28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文鼎粗行楷" panose="02010609010101010101" pitchFamily="49" charset="-120"/>
              </a:endParaRPr>
            </a:p>
            <a:p>
              <a:r>
                <a:rPr lang="zh-TW" altLang="en-US" sz="28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這是一個難得的機會，</a:t>
              </a:r>
            </a:p>
            <a:p>
              <a:r>
                <a:rPr lang="en-US" altLang="zh-TW" sz="28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Today, we finally have the opportunity to meet face-to-face, a rare occasion.</a:t>
              </a:r>
            </a:p>
            <a:p>
              <a:endParaRPr lang="en-US" altLang="zh-TW" sz="28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文鼎粗行楷" panose="02010609010101010101" pitchFamily="49" charset="-120"/>
              </a:endParaRPr>
            </a:p>
            <a:p>
              <a:r>
                <a:rPr lang="zh-TW" altLang="en-US" sz="28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讓我們共度歡樂的時光，希望大家都能在今天創造美好的回憶。</a:t>
              </a:r>
            </a:p>
            <a:p>
              <a:r>
                <a:rPr lang="en-US" altLang="zh-TW" sz="28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Let's enjoy these joyful moments together, creating beautiful memories.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48059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 l="-12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C30B0F5-DC0E-AD8A-1FD1-E947616E4C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F1A44E49-B584-78DE-E863-623E1502B5E1}"/>
              </a:ext>
            </a:extLst>
          </p:cNvPr>
          <p:cNvSpPr/>
          <p:nvPr/>
        </p:nvSpPr>
        <p:spPr>
          <a:xfrm>
            <a:off x="691978" y="5539091"/>
            <a:ext cx="7587049" cy="5078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27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相見歡校長致詞</a:t>
            </a:r>
            <a:r>
              <a:rPr lang="en-US" altLang="zh-TW" sz="2700" b="1" i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Principal's Opening Speech</a:t>
            </a:r>
          </a:p>
        </p:txBody>
      </p:sp>
      <p:grpSp>
        <p:nvGrpSpPr>
          <p:cNvPr id="9" name="群組 8">
            <a:extLst>
              <a:ext uri="{FF2B5EF4-FFF2-40B4-BE49-F238E27FC236}">
                <a16:creationId xmlns:a16="http://schemas.microsoft.com/office/drawing/2014/main" id="{29CA6FF5-DEA8-9AF1-BDF0-936919FBD0C4}"/>
              </a:ext>
            </a:extLst>
          </p:cNvPr>
          <p:cNvGrpSpPr/>
          <p:nvPr/>
        </p:nvGrpSpPr>
        <p:grpSpPr>
          <a:xfrm>
            <a:off x="-314865" y="1075039"/>
            <a:ext cx="9773729" cy="4312508"/>
            <a:chOff x="-314865" y="1931435"/>
            <a:chExt cx="9773729" cy="3748147"/>
          </a:xfrm>
          <a:solidFill>
            <a:srgbClr val="7030A0">
              <a:alpha val="50000"/>
            </a:srgbClr>
          </a:solidFill>
        </p:grpSpPr>
        <p:sp>
          <p:nvSpPr>
            <p:cNvPr id="10" name="矩形: 圓角 9">
              <a:extLst>
                <a:ext uri="{FF2B5EF4-FFF2-40B4-BE49-F238E27FC236}">
                  <a16:creationId xmlns:a16="http://schemas.microsoft.com/office/drawing/2014/main" id="{80B99DF3-8E91-72F9-D9D1-F011B14C1C6B}"/>
                </a:ext>
              </a:extLst>
            </p:cNvPr>
            <p:cNvSpPr/>
            <p:nvPr/>
          </p:nvSpPr>
          <p:spPr>
            <a:xfrm>
              <a:off x="-314865" y="1931435"/>
              <a:ext cx="9773729" cy="3748147"/>
            </a:xfrm>
            <a:prstGeom prst="roundRect">
              <a:avLst>
                <a:gd name="adj" fmla="val 9490"/>
              </a:avLst>
            </a:prstGeom>
            <a:grp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儷粗圓" panose="020F0709000000000000" pitchFamily="49" charset="-120"/>
                <a:ea typeface="華康儷粗圓" panose="020F0709000000000000" pitchFamily="49" charset="-120"/>
              </a:endParaRPr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F7B56566-A9CB-2E6A-D462-F5B5FCDAB6E3}"/>
                </a:ext>
              </a:extLst>
            </p:cNvPr>
            <p:cNvSpPr/>
            <p:nvPr/>
          </p:nvSpPr>
          <p:spPr>
            <a:xfrm>
              <a:off x="654909" y="2026752"/>
              <a:ext cx="7834183" cy="3076239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zh-TW" altLang="en-US" sz="28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最後，再次歡迎各位國際學伴們來到我們的學校，</a:t>
              </a:r>
            </a:p>
            <a:p>
              <a:r>
                <a:rPr lang="en-US" altLang="zh-TW" sz="28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Once again, a warm welcome to our International Companions at our school.</a:t>
              </a:r>
            </a:p>
            <a:p>
              <a:endParaRPr lang="en-US" altLang="zh-TW" sz="28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文鼎粗行楷" panose="02010609010101010101" pitchFamily="49" charset="-120"/>
              </a:endParaRPr>
            </a:p>
            <a:p>
              <a:r>
                <a:rPr lang="zh-TW" altLang="en-US" sz="28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更感謝你們為忠孝國小的付出，謝謝大家！</a:t>
              </a:r>
            </a:p>
            <a:p>
              <a:r>
                <a:rPr lang="en-US" altLang="zh-TW" sz="28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We appreciate your contributions to Chong-</a:t>
              </a:r>
              <a:r>
                <a:rPr lang="en-US" altLang="zh-TW" sz="2800" b="1" cap="none" spc="50" dirty="0" err="1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shiao</a:t>
              </a:r>
              <a:r>
                <a:rPr lang="en-US" altLang="zh-TW" sz="28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 Primary School</a:t>
              </a:r>
            </a:p>
            <a:p>
              <a:r>
                <a:rPr lang="en-US" altLang="zh-TW" sz="2800" b="1" cap="none" spc="50" dirty="0">
                  <a:ln w="9525" cmpd="sng">
                    <a:solidFill>
                      <a:schemeClr val="accent1"/>
                    </a:solidFill>
                    <a:prstDash val="solid"/>
                  </a:ln>
                  <a:solidFill>
                    <a:srgbClr val="70AD47">
                      <a:tint val="1000"/>
                    </a:srgbClr>
                  </a:solidFill>
                  <a:effectLst>
                    <a:glow rad="38100">
                      <a:schemeClr val="accent1">
                        <a:alpha val="40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anose="020B0604030504040204" pitchFamily="34" charset="-120"/>
                  <a:ea typeface="文鼎粗行楷" panose="02010609010101010101" pitchFamily="49" charset="-120"/>
                </a:rPr>
                <a:t>Thank you, everyone!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05013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 l="-12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848B3E5-737F-0033-016E-A496ED3D8F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圓角 2">
            <a:extLst>
              <a:ext uri="{FF2B5EF4-FFF2-40B4-BE49-F238E27FC236}">
                <a16:creationId xmlns:a16="http://schemas.microsoft.com/office/drawing/2014/main" id="{7B340578-DC31-092B-8BB9-93A393844267}"/>
              </a:ext>
            </a:extLst>
          </p:cNvPr>
          <p:cNvSpPr/>
          <p:nvPr/>
        </p:nvSpPr>
        <p:spPr>
          <a:xfrm>
            <a:off x="-314865" y="2611620"/>
            <a:ext cx="9773729" cy="2059233"/>
          </a:xfrm>
          <a:prstGeom prst="roundRect">
            <a:avLst>
              <a:gd name="adj" fmla="val 9490"/>
            </a:avLst>
          </a:prstGeom>
          <a:solidFill>
            <a:srgbClr val="0070C0">
              <a:alpha val="60000"/>
            </a:srgb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儷粗圓" panose="020F0709000000000000" pitchFamily="49" charset="-120"/>
              <a:ea typeface="華康儷粗圓" panose="020F0709000000000000" pitchFamily="49" charset="-120"/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3F26B383-A346-34C5-69D8-33BD02F645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52709">
            <a:off x="421437" y="605042"/>
            <a:ext cx="1273310" cy="1157798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0374D619-92DE-8F17-25DD-66226D336A1E}"/>
              </a:ext>
            </a:extLst>
          </p:cNvPr>
          <p:cNvSpPr/>
          <p:nvPr/>
        </p:nvSpPr>
        <p:spPr>
          <a:xfrm>
            <a:off x="1487179" y="2736502"/>
            <a:ext cx="6169638" cy="172354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7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致贈伴手禮</a:t>
            </a:r>
          </a:p>
          <a:p>
            <a:pPr algn="ctr"/>
            <a:r>
              <a:rPr lang="en-US" altLang="zh-TW" sz="3200" b="1" i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Presenting Hualien Souvenirs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AE51D4E9-C6D0-3E07-D8E0-F65EA37AD3D5}"/>
              </a:ext>
            </a:extLst>
          </p:cNvPr>
          <p:cNvSpPr/>
          <p:nvPr/>
        </p:nvSpPr>
        <p:spPr>
          <a:xfrm>
            <a:off x="864124" y="5539091"/>
            <a:ext cx="7415748" cy="5078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27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113</a:t>
            </a:r>
            <a:r>
              <a:rPr lang="zh-TW" altLang="en-US" sz="27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學年國際學伴相見歡</a:t>
            </a:r>
            <a:r>
              <a:rPr lang="en-US" altLang="zh-TW" sz="27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700" b="1" i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ICL Meet and Greet</a:t>
            </a:r>
            <a:endParaRPr lang="zh-TW" altLang="en-US" sz="2700" b="1" i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26736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709</TotalTime>
  <Words>637</Words>
  <Application>Microsoft Office PowerPoint</Application>
  <PresentationFormat>如螢幕大小 (4:3)</PresentationFormat>
  <Paragraphs>92</Paragraphs>
  <Slides>18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4" baseType="lpstr">
      <vt:lpstr>華康儷粗圓</vt:lpstr>
      <vt:lpstr>微軟正黑體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忠孝國小-050</cp:lastModifiedBy>
  <cp:revision>83</cp:revision>
  <cp:lastPrinted>2024-12-11T00:11:10Z</cp:lastPrinted>
  <dcterms:created xsi:type="dcterms:W3CDTF">2023-12-20T08:05:27Z</dcterms:created>
  <dcterms:modified xsi:type="dcterms:W3CDTF">2024-12-11T00:11:15Z</dcterms:modified>
</cp:coreProperties>
</file>